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899"/>
    <p:restoredTop sz="95909"/>
  </p:normalViewPr>
  <p:slideViewPr>
    <p:cSldViewPr snapToGrid="0" snapToObjects="1">
      <p:cViewPr varScale="1">
        <p:scale>
          <a:sx n="105" d="100"/>
          <a:sy n="105" d="100"/>
        </p:scale>
        <p:origin x="192" y="6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png>
</file>

<file path=ppt/media/image11.png>
</file>

<file path=ppt/media/image2.pn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9/15/20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62516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9/15/20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3498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9/15/20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144166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9/15/20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68428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9/15/20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809491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9/15/20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847295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9/15/20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352758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9/15/20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14801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9/15/20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5795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9/15/20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879939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9/15/20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297966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9/15/20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4463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9/15/20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77906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9/15/20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93245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9/15/20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4924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9/15/20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423651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9/15/20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37813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9/15/20</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543083172"/>
      </p:ext>
    </p:extLst>
  </p:cSld>
  <p:clrMap bg1="dk1" tx1="lt1" bg2="dk2" tx2="lt2" accent1="accent1" accent2="accent2" accent3="accent3" accent4="accent4" accent5="accent5" accent6="accent6" hlink="hlink" folHlink="folHlink"/>
  <p:sldLayoutIdLst>
    <p:sldLayoutId id="2147483730" r:id="rId1"/>
    <p:sldLayoutId id="2147483731"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Lst>
  <p:hf sldNum="0" hdr="0" ftr="0" dt="0"/>
  <p:txStyles>
    <p:titleStyle>
      <a:lvl1pPr algn="ctr" defTabSz="457200" rtl="0" eaLnBrk="1" latinLnBrk="0" hangingPunct="1">
        <a:lnSpc>
          <a:spcPct val="90000"/>
        </a:lnSpc>
        <a:spcBef>
          <a:spcPct val="0"/>
        </a:spcBef>
        <a:buNone/>
        <a:defRPr sz="4800" i="1"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2CA733A-8D25-4E63-8273-CC14052E0E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726EC0-E2CA-6D48-91A4-9E4C9C4229EF}"/>
              </a:ext>
            </a:extLst>
          </p:cNvPr>
          <p:cNvSpPr>
            <a:spLocks noGrp="1"/>
          </p:cNvSpPr>
          <p:nvPr>
            <p:ph type="ctrTitle"/>
          </p:nvPr>
        </p:nvSpPr>
        <p:spPr>
          <a:xfrm>
            <a:off x="1370693" y="4406537"/>
            <a:ext cx="9440034" cy="1088336"/>
          </a:xfrm>
        </p:spPr>
        <p:txBody>
          <a:bodyPr>
            <a:normAutofit/>
          </a:bodyPr>
          <a:lstStyle/>
          <a:p>
            <a:r>
              <a:rPr lang="en-US" sz="4800" dirty="0"/>
              <a:t>CLUB MELANIN</a:t>
            </a:r>
          </a:p>
        </p:txBody>
      </p:sp>
      <p:sp>
        <p:nvSpPr>
          <p:cNvPr id="3" name="Subtitle 2">
            <a:extLst>
              <a:ext uri="{FF2B5EF4-FFF2-40B4-BE49-F238E27FC236}">
                <a16:creationId xmlns:a16="http://schemas.microsoft.com/office/drawing/2014/main" id="{C0276619-94CD-F849-9551-0F35D92355DB}"/>
              </a:ext>
            </a:extLst>
          </p:cNvPr>
          <p:cNvSpPr>
            <a:spLocks noGrp="1"/>
          </p:cNvSpPr>
          <p:nvPr>
            <p:ph type="subTitle" idx="1"/>
          </p:nvPr>
        </p:nvSpPr>
        <p:spPr>
          <a:xfrm>
            <a:off x="1370693" y="5494872"/>
            <a:ext cx="9440034" cy="621614"/>
          </a:xfrm>
        </p:spPr>
        <p:txBody>
          <a:bodyPr>
            <a:normAutofit/>
          </a:bodyPr>
          <a:lstStyle/>
          <a:p>
            <a:r>
              <a:rPr lang="en-US" dirty="0">
                <a:solidFill>
                  <a:srgbClr val="D739AE"/>
                </a:solidFill>
              </a:rPr>
              <a:t>TRINITY </a:t>
            </a:r>
          </a:p>
        </p:txBody>
      </p:sp>
      <p:pic>
        <p:nvPicPr>
          <p:cNvPr id="23" name="Picture 20">
            <a:extLst>
              <a:ext uri="{FF2B5EF4-FFF2-40B4-BE49-F238E27FC236}">
                <a16:creationId xmlns:a16="http://schemas.microsoft.com/office/drawing/2014/main" id="{2BFB581C-2142-4222-9A3B-905AD6C0953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0"/>
            <a:ext cx="12192001" cy="4322278"/>
          </a:xfrm>
          <a:prstGeom prst="rect">
            <a:avLst/>
          </a:prstGeom>
        </p:spPr>
      </p:pic>
      <p:pic>
        <p:nvPicPr>
          <p:cNvPr id="14" name="Picture 3">
            <a:extLst>
              <a:ext uri="{FF2B5EF4-FFF2-40B4-BE49-F238E27FC236}">
                <a16:creationId xmlns:a16="http://schemas.microsoft.com/office/drawing/2014/main" id="{5947B59A-2B48-4FCB-82E6-DF2EA3365B21}"/>
              </a:ext>
            </a:extLst>
          </p:cNvPr>
          <p:cNvPicPr>
            <a:picLocks noChangeAspect="1"/>
          </p:cNvPicPr>
          <p:nvPr/>
        </p:nvPicPr>
        <p:blipFill rotWithShape="1">
          <a:blip r:embed="rId4"/>
          <a:srcRect t="28072" r="-1" b="22501"/>
          <a:stretch/>
        </p:blipFill>
        <p:spPr>
          <a:xfrm>
            <a:off x="-1" y="-1"/>
            <a:ext cx="12198915" cy="4220682"/>
          </a:xfrm>
          <a:prstGeom prst="rect">
            <a:avLst/>
          </a:prstGeom>
        </p:spPr>
      </p:pic>
    </p:spTree>
    <p:extLst>
      <p:ext uri="{BB962C8B-B14F-4D97-AF65-F5344CB8AC3E}">
        <p14:creationId xmlns:p14="http://schemas.microsoft.com/office/powerpoint/2010/main" val="2210092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D98318E6-69F4-42F4-AB85-F01AA0DAF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559DF61F-9058-49C9-8F75-DC501F983B0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pic>
        <p:nvPicPr>
          <p:cNvPr id="7" name="Picture 6" descr="A person standing in front of a window&#10;&#10;Description automatically generated">
            <a:extLst>
              <a:ext uri="{FF2B5EF4-FFF2-40B4-BE49-F238E27FC236}">
                <a16:creationId xmlns:a16="http://schemas.microsoft.com/office/drawing/2014/main" id="{EC56D2D6-A266-CA4B-B179-3188508973B4}"/>
              </a:ext>
            </a:extLst>
          </p:cNvPr>
          <p:cNvPicPr>
            <a:picLocks noChangeAspect="1"/>
          </p:cNvPicPr>
          <p:nvPr/>
        </p:nvPicPr>
        <p:blipFill>
          <a:blip r:embed="rId4"/>
          <a:stretch>
            <a:fillRect/>
          </a:stretch>
        </p:blipFill>
        <p:spPr>
          <a:xfrm>
            <a:off x="668897" y="321734"/>
            <a:ext cx="3446082" cy="1964266"/>
          </a:xfrm>
          <a:prstGeom prst="rect">
            <a:avLst/>
          </a:prstGeom>
        </p:spPr>
      </p:pic>
      <p:pic>
        <p:nvPicPr>
          <p:cNvPr id="11" name="Picture 10" descr="A group of people sitting at a table with wine glasses&#10;&#10;Description automatically generated">
            <a:extLst>
              <a:ext uri="{FF2B5EF4-FFF2-40B4-BE49-F238E27FC236}">
                <a16:creationId xmlns:a16="http://schemas.microsoft.com/office/drawing/2014/main" id="{3E732936-AEAF-6548-A35B-D17AB69F7003}"/>
              </a:ext>
            </a:extLst>
          </p:cNvPr>
          <p:cNvPicPr>
            <a:picLocks noChangeAspect="1"/>
          </p:cNvPicPr>
          <p:nvPr/>
        </p:nvPicPr>
        <p:blipFill>
          <a:blip r:embed="rId5"/>
          <a:stretch>
            <a:fillRect/>
          </a:stretch>
        </p:blipFill>
        <p:spPr>
          <a:xfrm>
            <a:off x="453098" y="2502143"/>
            <a:ext cx="3861910" cy="1853716"/>
          </a:xfrm>
          <a:prstGeom prst="rect">
            <a:avLst/>
          </a:prstGeom>
        </p:spPr>
      </p:pic>
      <p:pic>
        <p:nvPicPr>
          <p:cNvPr id="9" name="Picture 8" descr="A person sitting at a table with a vase of flowers&#10;&#10;Description automatically generated">
            <a:extLst>
              <a:ext uri="{FF2B5EF4-FFF2-40B4-BE49-F238E27FC236}">
                <a16:creationId xmlns:a16="http://schemas.microsoft.com/office/drawing/2014/main" id="{3A694DF3-0BF2-4D43-B515-0F5639F1B73F}"/>
              </a:ext>
            </a:extLst>
          </p:cNvPr>
          <p:cNvPicPr>
            <a:picLocks noChangeAspect="1"/>
          </p:cNvPicPr>
          <p:nvPr/>
        </p:nvPicPr>
        <p:blipFill>
          <a:blip r:embed="rId6"/>
          <a:stretch>
            <a:fillRect/>
          </a:stretch>
        </p:blipFill>
        <p:spPr>
          <a:xfrm>
            <a:off x="453098" y="4804361"/>
            <a:ext cx="3869794" cy="1499545"/>
          </a:xfrm>
          <a:prstGeom prst="rect">
            <a:avLst/>
          </a:prstGeom>
        </p:spPr>
      </p:pic>
      <p:sp>
        <p:nvSpPr>
          <p:cNvPr id="3" name="Content Placeholder 2">
            <a:extLst>
              <a:ext uri="{FF2B5EF4-FFF2-40B4-BE49-F238E27FC236}">
                <a16:creationId xmlns:a16="http://schemas.microsoft.com/office/drawing/2014/main" id="{DB59794C-2288-D84B-A993-714884F681EC}"/>
              </a:ext>
            </a:extLst>
          </p:cNvPr>
          <p:cNvSpPr>
            <a:spLocks noGrp="1"/>
          </p:cNvSpPr>
          <p:nvPr>
            <p:ph idx="1"/>
          </p:nvPr>
        </p:nvSpPr>
        <p:spPr>
          <a:xfrm>
            <a:off x="5146159" y="321734"/>
            <a:ext cx="7056489" cy="6536266"/>
          </a:xfrm>
        </p:spPr>
        <p:txBody>
          <a:bodyPr anchor="ctr">
            <a:normAutofit/>
          </a:bodyPr>
          <a:lstStyle/>
          <a:p>
            <a:pPr marL="36900" indent="0">
              <a:buNone/>
            </a:pPr>
            <a:r>
              <a:rPr lang="en-GB" dirty="0">
                <a:effectLst/>
              </a:rPr>
              <a:t>STORY </a:t>
            </a:r>
            <a:endParaRPr lang="en-GB" sz="800" dirty="0">
              <a:effectLst/>
            </a:endParaRPr>
          </a:p>
          <a:p>
            <a:r>
              <a:rPr lang="en-GB" dirty="0">
                <a:effectLst/>
              </a:rPr>
              <a:t>This video will be at a dinner table in a room with Trinity in the middle, one black male and white female person sitting on either end paying her no attention at all. It will be a long shot to allow for action to occur at the front of the table. A low dim/gloomy lighting will be used throughout to match the mood of the poem.  It will be very clear throughout that ultimately Trinity feels very alone and excluded.</a:t>
            </a:r>
          </a:p>
          <a:p>
            <a:pPr marL="36900" indent="0">
              <a:lnSpc>
                <a:spcPct val="100000"/>
              </a:lnSpc>
              <a:buNone/>
            </a:pPr>
            <a:endParaRPr lang="en-US" sz="600" dirty="0"/>
          </a:p>
        </p:txBody>
      </p:sp>
    </p:spTree>
    <p:extLst>
      <p:ext uri="{BB962C8B-B14F-4D97-AF65-F5344CB8AC3E}">
        <p14:creationId xmlns:p14="http://schemas.microsoft.com/office/powerpoint/2010/main" val="34189966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descr="A person standing in front of a window&#10;&#10;Description automatically generated">
            <a:extLst>
              <a:ext uri="{FF2B5EF4-FFF2-40B4-BE49-F238E27FC236}">
                <a16:creationId xmlns:a16="http://schemas.microsoft.com/office/drawing/2014/main" id="{A61F2CF3-2045-D94A-B6B5-B2754F46EBA4}"/>
              </a:ext>
            </a:extLst>
          </p:cNvPr>
          <p:cNvPicPr>
            <a:picLocks noChangeAspect="1"/>
          </p:cNvPicPr>
          <p:nvPr/>
        </p:nvPicPr>
        <p:blipFill rotWithShape="1">
          <a:blip r:embed="rId2">
            <a:alphaModFix amt="25000"/>
          </a:blip>
          <a:srcRect l="19490" r="29869"/>
          <a:stretch/>
        </p:blipFill>
        <p:spPr>
          <a:xfrm>
            <a:off x="20" y="10"/>
            <a:ext cx="6092932" cy="6857990"/>
          </a:xfrm>
          <a:prstGeom prst="rect">
            <a:avLst/>
          </a:prstGeom>
        </p:spPr>
      </p:pic>
      <p:pic>
        <p:nvPicPr>
          <p:cNvPr id="14" name="Picture 13" descr="A group of people sitting at a table with wine glasses&#10;&#10;Description automatically generated">
            <a:extLst>
              <a:ext uri="{FF2B5EF4-FFF2-40B4-BE49-F238E27FC236}">
                <a16:creationId xmlns:a16="http://schemas.microsoft.com/office/drawing/2014/main" id="{3D66F16F-BE0B-6849-96B7-13D507EFFB09}"/>
              </a:ext>
            </a:extLst>
          </p:cNvPr>
          <p:cNvPicPr>
            <a:picLocks noChangeAspect="1"/>
          </p:cNvPicPr>
          <p:nvPr/>
        </p:nvPicPr>
        <p:blipFill rotWithShape="1">
          <a:blip r:embed="rId3">
            <a:alphaModFix amt="25000"/>
          </a:blip>
          <a:srcRect l="26421" r="30892" b="1"/>
          <a:stretch/>
        </p:blipFill>
        <p:spPr>
          <a:xfrm>
            <a:off x="6092952" y="10"/>
            <a:ext cx="6099048" cy="6857990"/>
          </a:xfrm>
          <a:prstGeom prst="rect">
            <a:avLst/>
          </a:prstGeom>
        </p:spPr>
      </p:pic>
      <p:sp>
        <p:nvSpPr>
          <p:cNvPr id="8" name="Rectangle 7">
            <a:extLst>
              <a:ext uri="{FF2B5EF4-FFF2-40B4-BE49-F238E27FC236}">
                <a16:creationId xmlns:a16="http://schemas.microsoft.com/office/drawing/2014/main" id="{E526D845-1112-8849-9B62-680FE4095E69}"/>
              </a:ext>
            </a:extLst>
          </p:cNvPr>
          <p:cNvSpPr/>
          <p:nvPr/>
        </p:nvSpPr>
        <p:spPr>
          <a:xfrm>
            <a:off x="913795" y="2076450"/>
            <a:ext cx="10353762" cy="3714749"/>
          </a:xfrm>
          <a:prstGeom prst="rect">
            <a:avLst/>
          </a:prstGeom>
        </p:spPr>
        <p:txBody>
          <a:bodyPr vert="horz" lIns="91440" tIns="45720" rIns="91440" bIns="45720" rtlCol="0" anchor="ctr">
            <a:normAutofit/>
          </a:bodyPr>
          <a:lstStyle/>
          <a:p>
            <a:pPr defTabSz="457200">
              <a:lnSpc>
                <a:spcPct val="90000"/>
              </a:lnSpc>
              <a:spcBef>
                <a:spcPct val="20000"/>
              </a:spcBef>
              <a:spcAft>
                <a:spcPts val="600"/>
              </a:spcAft>
              <a:buClr>
                <a:schemeClr val="tx2"/>
              </a:buClr>
              <a:buSzPct val="70000"/>
              <a:buFont typeface="Wingdings 2" charset="2"/>
            </a:pPr>
            <a: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‘Sometimes </a:t>
            </a:r>
            <a:r>
              <a:rPr lang="en-US" sz="1300" b="1" dirty="0" err="1">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i</a:t>
            </a:r>
            <a: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 feel like my community does not always stand behind me’ - All at the table - first shot camera zooms in and out </a:t>
            </a:r>
          </a:p>
          <a:p>
            <a:pPr defTabSz="457200">
              <a:lnSpc>
                <a:spcPct val="90000"/>
              </a:lnSpc>
              <a:spcBef>
                <a:spcPct val="20000"/>
              </a:spcBef>
              <a:spcAft>
                <a:spcPts val="600"/>
              </a:spcAft>
              <a:buClr>
                <a:schemeClr val="tx2"/>
              </a:buClr>
              <a:buSzPct val="70000"/>
              <a:buFont typeface="Wingdings 2" charset="2"/>
            </a:pPr>
            <a:endParaRPr lang="en-US" sz="13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endParaRPr>
          </a:p>
          <a:p>
            <a:pPr defTabSz="457200">
              <a:lnSpc>
                <a:spcPct val="90000"/>
              </a:lnSpc>
              <a:spcBef>
                <a:spcPct val="20000"/>
              </a:spcBef>
              <a:spcAft>
                <a:spcPts val="600"/>
              </a:spcAft>
              <a:buClr>
                <a:schemeClr val="tx2"/>
              </a:buClr>
              <a:buSzPct val="70000"/>
              <a:buFont typeface="Wingdings 2" charset="2"/>
            </a:pPr>
            <a: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We will capture a long shot that sets the mood – shows the artist being very blatantly ignored by the black and white actor at the table – they literally do anything but pay her any form of attention. Then she begins. This will act as if Trinity  is the narrator giving the viewer an insight through her eyes of what life is like for her as a mix raced female.</a:t>
            </a:r>
          </a:p>
          <a:p>
            <a:pPr defTabSz="457200">
              <a:lnSpc>
                <a:spcPct val="90000"/>
              </a:lnSpc>
              <a:spcBef>
                <a:spcPct val="20000"/>
              </a:spcBef>
              <a:spcAft>
                <a:spcPts val="600"/>
              </a:spcAft>
              <a:buClr>
                <a:schemeClr val="tx2"/>
              </a:buClr>
              <a:buSzPct val="70000"/>
              <a:buFont typeface="Wingdings 2" charset="2"/>
            </a:pPr>
            <a:endPar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endParaRPr>
          </a:p>
          <a:p>
            <a:pPr defTabSz="457200">
              <a:lnSpc>
                <a:spcPct val="90000"/>
              </a:lnSpc>
              <a:spcBef>
                <a:spcPct val="20000"/>
              </a:spcBef>
              <a:spcAft>
                <a:spcPts val="600"/>
              </a:spcAft>
              <a:buClr>
                <a:schemeClr val="tx2"/>
              </a:buClr>
              <a:buSzPct val="70000"/>
              <a:buFont typeface="Wingdings 2" charset="2"/>
            </a:pPr>
            <a: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Dark and moody in nature these performance shots - low key negative fill lighting techniques to empress the mood and feeling of isolation. </a:t>
            </a:r>
          </a:p>
          <a:p>
            <a:pPr defTabSz="457200">
              <a:lnSpc>
                <a:spcPct val="90000"/>
              </a:lnSpc>
              <a:spcBef>
                <a:spcPct val="20000"/>
              </a:spcBef>
              <a:spcAft>
                <a:spcPts val="600"/>
              </a:spcAft>
              <a:buClr>
                <a:schemeClr val="tx2"/>
              </a:buClr>
              <a:buSzPct val="70000"/>
              <a:buFont typeface="Wingdings 2" charset="2"/>
            </a:pPr>
            <a:b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br>
            <a: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dark</a:t>
            </a:r>
            <a:b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br>
            <a: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moody</a:t>
            </a:r>
            <a:b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br>
            <a:endPar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endParaRPr>
          </a:p>
          <a:p>
            <a:pPr defTabSz="457200">
              <a:lnSpc>
                <a:spcPct val="90000"/>
              </a:lnSpc>
              <a:spcBef>
                <a:spcPct val="20000"/>
              </a:spcBef>
              <a:spcAft>
                <a:spcPts val="600"/>
              </a:spcAft>
              <a:buClr>
                <a:schemeClr val="tx2"/>
              </a:buClr>
              <a:buSzPct val="70000"/>
              <a:buFont typeface="Wingdings 2" charset="2"/>
            </a:pPr>
            <a: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Representatives of the community – something plain, same </a:t>
            </a:r>
            <a:r>
              <a:rPr lang="en-US" sz="1300" b="1" dirty="0" err="1">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colour</a:t>
            </a:r>
            <a: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 – all black</a:t>
            </a:r>
          </a:p>
          <a:p>
            <a:pPr defTabSz="457200">
              <a:lnSpc>
                <a:spcPct val="90000"/>
              </a:lnSpc>
              <a:spcBef>
                <a:spcPct val="20000"/>
              </a:spcBef>
              <a:spcAft>
                <a:spcPts val="600"/>
              </a:spcAft>
              <a:buClr>
                <a:schemeClr val="tx2"/>
              </a:buClr>
              <a:buSzPct val="70000"/>
              <a:buFont typeface="Wingdings 2" charset="2"/>
            </a:pPr>
            <a:endPar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endParaRPr>
          </a:p>
          <a:p>
            <a:pPr defTabSz="457200">
              <a:lnSpc>
                <a:spcPct val="90000"/>
              </a:lnSpc>
              <a:spcBef>
                <a:spcPct val="20000"/>
              </a:spcBef>
              <a:spcAft>
                <a:spcPts val="600"/>
              </a:spcAft>
              <a:buClr>
                <a:schemeClr val="tx2"/>
              </a:buClr>
              <a:buSzPct val="70000"/>
              <a:buFont typeface="Wingdings 2" charset="2"/>
            </a:pPr>
            <a:r>
              <a:rPr lang="en-US" sz="13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Giulio and Greta both talking</a:t>
            </a:r>
            <a:br>
              <a:rPr lang="en-US" sz="13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br>
            <a:br>
              <a:rPr lang="en-US" sz="13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br>
            <a:endParaRPr lang="en-US" sz="13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endParaRPr>
          </a:p>
        </p:txBody>
      </p:sp>
    </p:spTree>
    <p:extLst>
      <p:ext uri="{BB962C8B-B14F-4D97-AF65-F5344CB8AC3E}">
        <p14:creationId xmlns:p14="http://schemas.microsoft.com/office/powerpoint/2010/main" val="2645753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3A7F5D76-1FEC-470A-B476-70574A89C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8C99C6D-8C8D-E741-A1A4-6AF62133FC34}"/>
              </a:ext>
            </a:extLst>
          </p:cNvPr>
          <p:cNvSpPr>
            <a:spLocks noGrp="1"/>
          </p:cNvSpPr>
          <p:nvPr>
            <p:ph idx="1"/>
          </p:nvPr>
        </p:nvSpPr>
        <p:spPr>
          <a:xfrm>
            <a:off x="549728" y="1391993"/>
            <a:ext cx="5546272" cy="4074014"/>
          </a:xfrm>
        </p:spPr>
        <p:txBody>
          <a:bodyPr anchor="ctr">
            <a:noAutofit/>
          </a:bodyPr>
          <a:lstStyle/>
          <a:p>
            <a:pPr>
              <a:lnSpc>
                <a:spcPct val="100000"/>
              </a:lnSpc>
            </a:pPr>
            <a:r>
              <a:rPr lang="en-GB" sz="1400" dirty="0">
                <a:effectLst/>
                <a:latin typeface="Arial" panose="020B0604020202020204" pitchFamily="34" charset="0"/>
                <a:cs typeface="Arial" panose="020B0604020202020204" pitchFamily="34" charset="0"/>
              </a:rPr>
              <a:t>Black person mimes - you’re not black enough with her  - cut to </a:t>
            </a:r>
            <a:r>
              <a:rPr lang="en-GB" sz="1400" dirty="0" err="1">
                <a:effectLst/>
                <a:latin typeface="Arial" panose="020B0604020202020204" pitchFamily="34" charset="0"/>
                <a:cs typeface="Arial" panose="020B0604020202020204" pitchFamily="34" charset="0"/>
              </a:rPr>
              <a:t>haks</a:t>
            </a:r>
            <a:r>
              <a:rPr lang="en-GB" sz="1400" dirty="0">
                <a:effectLst/>
                <a:latin typeface="Arial" panose="020B0604020202020204" pitchFamily="34" charset="0"/>
                <a:cs typeface="Arial" panose="020B0604020202020204" pitchFamily="34" charset="0"/>
              </a:rPr>
              <a:t> saying it to camera/trinity table in back and alone </a:t>
            </a:r>
          </a:p>
          <a:p>
            <a:pPr>
              <a:lnSpc>
                <a:spcPct val="100000"/>
              </a:lnSpc>
            </a:pPr>
            <a:r>
              <a:rPr lang="en-GB" sz="1400" dirty="0">
                <a:effectLst/>
                <a:latin typeface="Arial" panose="020B0604020202020204" pitchFamily="34" charset="0"/>
                <a:cs typeface="Arial" panose="020B0604020202020204" pitchFamily="34" charset="0"/>
              </a:rPr>
              <a:t>This will be mimed in quite an aggressive and venomous way</a:t>
            </a:r>
          </a:p>
          <a:p>
            <a:pPr>
              <a:lnSpc>
                <a:spcPct val="100000"/>
              </a:lnSpc>
            </a:pPr>
            <a:r>
              <a:rPr lang="en-GB" sz="1400" dirty="0">
                <a:effectLst/>
                <a:latin typeface="Arial" panose="020B0604020202020204" pitchFamily="34" charset="0"/>
                <a:cs typeface="Arial" panose="020B0604020202020204" pitchFamily="34" charset="0"/>
              </a:rPr>
              <a:t>Magic password - black and white person at the table get up from table and start dancing together in front of Trinity/black group and white group dancing, they come together then trinity comes in  they scatter.</a:t>
            </a:r>
          </a:p>
          <a:p>
            <a:pPr>
              <a:lnSpc>
                <a:spcPct val="100000"/>
              </a:lnSpc>
            </a:pPr>
            <a:r>
              <a:rPr lang="en-GB" sz="1400" dirty="0">
                <a:effectLst/>
                <a:latin typeface="Arial" panose="020B0604020202020204" pitchFamily="34" charset="0"/>
                <a:cs typeface="Arial" panose="020B0604020202020204" pitchFamily="34" charset="0"/>
              </a:rPr>
              <a:t>The combination of a charismatic performance with stylised art direction will keep our audience entertained throughout while serving the energy innate to the lyrics. It is clear that white people can easily get in with black people but Trinity can not due to her mix. We want to appeal to audiences young and old and we'll do this with our bold art direction and imaginative scenes. Very importantly, the dance will be seamlessly integrated into the scenes so we're exhibiting a video that grips the audience's attention while effortlessly. It's this balance of performance and creative storytelling that I've made such an integral part of my directing</a:t>
            </a:r>
          </a:p>
          <a:p>
            <a:r>
              <a:rPr lang="en-GB" sz="1400" dirty="0">
                <a:effectLst/>
                <a:latin typeface="Arial" panose="020B0604020202020204" pitchFamily="34" charset="0"/>
                <a:cs typeface="Arial" panose="020B0604020202020204" pitchFamily="34" charset="0"/>
              </a:rPr>
              <a:t>Because I’m light skinned - she tries to join they look and walk away</a:t>
            </a:r>
            <a:br>
              <a:rPr lang="en-GB" sz="1600" dirty="0">
                <a:latin typeface="Arial" panose="020B0604020202020204" pitchFamily="34" charset="0"/>
                <a:cs typeface="Arial" panose="020B0604020202020204" pitchFamily="34" charset="0"/>
              </a:rPr>
            </a:br>
            <a:br>
              <a:rPr lang="en-GB" sz="1600" dirty="0">
                <a:latin typeface="Arial" panose="020B0604020202020204" pitchFamily="34" charset="0"/>
                <a:cs typeface="Arial" panose="020B0604020202020204" pitchFamily="34" charset="0"/>
              </a:rPr>
            </a:br>
            <a:endParaRPr lang="en-GB" sz="1600" dirty="0">
              <a:effectLst/>
              <a:latin typeface="Arial" panose="020B0604020202020204" pitchFamily="34" charset="0"/>
              <a:cs typeface="Arial" panose="020B0604020202020204" pitchFamily="34" charset="0"/>
            </a:endParaRPr>
          </a:p>
        </p:txBody>
      </p:sp>
      <p:pic>
        <p:nvPicPr>
          <p:cNvPr id="5" name="Picture 4" descr="A picture containing person, person, indoor, holding&#10;&#10;Description automatically generated">
            <a:extLst>
              <a:ext uri="{FF2B5EF4-FFF2-40B4-BE49-F238E27FC236}">
                <a16:creationId xmlns:a16="http://schemas.microsoft.com/office/drawing/2014/main" id="{E086482E-33CF-DA4A-80D4-B5CC4843BCDA}"/>
              </a:ext>
            </a:extLst>
          </p:cNvPr>
          <p:cNvPicPr>
            <a:picLocks noChangeAspect="1"/>
          </p:cNvPicPr>
          <p:nvPr/>
        </p:nvPicPr>
        <p:blipFill>
          <a:blip r:embed="rId3"/>
          <a:stretch>
            <a:fillRect/>
          </a:stretch>
        </p:blipFill>
        <p:spPr>
          <a:xfrm>
            <a:off x="6747164" y="0"/>
            <a:ext cx="5444836" cy="6858000"/>
          </a:xfrm>
          <a:prstGeom prst="rect">
            <a:avLst/>
          </a:prstGeom>
        </p:spPr>
      </p:pic>
    </p:spTree>
    <p:extLst>
      <p:ext uri="{BB962C8B-B14F-4D97-AF65-F5344CB8AC3E}">
        <p14:creationId xmlns:p14="http://schemas.microsoft.com/office/powerpoint/2010/main" val="1199552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95B9DC-C514-8640-94D8-11314A6776DB}"/>
              </a:ext>
            </a:extLst>
          </p:cNvPr>
          <p:cNvSpPr/>
          <p:nvPr/>
        </p:nvSpPr>
        <p:spPr>
          <a:xfrm>
            <a:off x="297872" y="251844"/>
            <a:ext cx="11596255" cy="1938992"/>
          </a:xfrm>
          <a:prstGeom prst="rect">
            <a:avLst/>
          </a:prstGeom>
        </p:spPr>
        <p:txBody>
          <a:bodyPr wrap="square">
            <a:spAutoFit/>
          </a:bodyPr>
          <a:lstStyle/>
          <a:p>
            <a:r>
              <a:rPr lang="en-GB" sz="2000" dirty="0">
                <a:latin typeface="Arial" panose="020B0604020202020204" pitchFamily="34" charset="0"/>
                <a:cs typeface="Arial" panose="020B0604020202020204" pitchFamily="34" charset="0"/>
              </a:rPr>
              <a:t>‘The way the Dark skins..’  - group of friends come on to scene look excited to go to a party – dark skin friends do not get in they then leave scene looking sad behind trinity because they couldn’t get into the club at the same time a black person enters who is black person ‘</a:t>
            </a:r>
            <a:r>
              <a:rPr lang="en-GB" sz="2000" dirty="0" err="1">
                <a:latin typeface="Arial" panose="020B0604020202020204" pitchFamily="34" charset="0"/>
                <a:cs typeface="Arial" panose="020B0604020202020204" pitchFamily="34" charset="0"/>
              </a:rPr>
              <a:t>shotting</a:t>
            </a:r>
            <a:r>
              <a:rPr lang="en-GB" sz="2000" dirty="0">
                <a:latin typeface="Arial" panose="020B0604020202020204" pitchFamily="34" charset="0"/>
                <a:cs typeface="Arial" panose="020B0604020202020204" pitchFamily="34" charset="0"/>
              </a:rPr>
              <a:t>’ to a white person in a dress, exchange money looking around etc. other black people try to purchase, </a:t>
            </a:r>
            <a:r>
              <a:rPr lang="en-GB" sz="2000" dirty="0" err="1">
                <a:latin typeface="Arial" panose="020B0604020202020204" pitchFamily="34" charset="0"/>
                <a:cs typeface="Arial" panose="020B0604020202020204" pitchFamily="34" charset="0"/>
              </a:rPr>
              <a:t>shotter</a:t>
            </a:r>
            <a:r>
              <a:rPr lang="en-GB" sz="2000" dirty="0">
                <a:latin typeface="Arial" panose="020B0604020202020204" pitchFamily="34" charset="0"/>
                <a:cs typeface="Arial" panose="020B0604020202020204" pitchFamily="34" charset="0"/>
              </a:rPr>
              <a:t> walks away and ignores - this leads to fight between black and black person then the black and white person – ‘to those people blackness becomes a commodity.’ </a:t>
            </a:r>
            <a:endParaRPr lang="en-US"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FB999B1-B607-844B-9874-FAF67520EB73}"/>
              </a:ext>
            </a:extLst>
          </p:cNvPr>
          <p:cNvSpPr/>
          <p:nvPr/>
        </p:nvSpPr>
        <p:spPr>
          <a:xfrm>
            <a:off x="297872" y="2663087"/>
            <a:ext cx="11367654" cy="3970318"/>
          </a:xfrm>
          <a:prstGeom prst="rect">
            <a:avLst/>
          </a:prstGeom>
        </p:spPr>
        <p:txBody>
          <a:bodyPr wrap="square">
            <a:spAutoFit/>
          </a:bodyPr>
          <a:lstStyle/>
          <a:p>
            <a:r>
              <a:rPr lang="en-GB" dirty="0">
                <a:latin typeface="Roboto"/>
              </a:rPr>
              <a:t>‘And on the inside’ - trinity speaking to us again</a:t>
            </a:r>
            <a:endParaRPr lang="en-GB" dirty="0"/>
          </a:p>
          <a:p>
            <a:r>
              <a:rPr lang="en-GB" dirty="0">
                <a:latin typeface="Roboto"/>
              </a:rPr>
              <a:t>‘But those camera flashed aren't waking’ - two people at table head drop they fall asleep – </a:t>
            </a:r>
            <a:r>
              <a:rPr lang="en-GB" dirty="0" err="1">
                <a:latin typeface="Roboto"/>
              </a:rPr>
              <a:t>greta</a:t>
            </a:r>
            <a:r>
              <a:rPr lang="en-GB" dirty="0">
                <a:latin typeface="Roboto"/>
              </a:rPr>
              <a:t> is doing cup thing from get out camera is behind her and see giulio head drop.</a:t>
            </a:r>
            <a:endParaRPr lang="en-GB" dirty="0"/>
          </a:p>
          <a:p>
            <a:r>
              <a:rPr lang="en-GB" dirty="0">
                <a:latin typeface="Roboto"/>
              </a:rPr>
              <a:t>‘If they were awakened’ -  black person comes in trying to wake giulio up fail notice </a:t>
            </a:r>
            <a:r>
              <a:rPr lang="en-GB" dirty="0" err="1">
                <a:latin typeface="Roboto"/>
              </a:rPr>
              <a:t>greta</a:t>
            </a:r>
            <a:r>
              <a:rPr lang="en-GB" dirty="0">
                <a:latin typeface="Roboto"/>
              </a:rPr>
              <a:t> and fight</a:t>
            </a:r>
            <a:endParaRPr lang="en-GB" dirty="0"/>
          </a:p>
          <a:p>
            <a:r>
              <a:rPr lang="en-GB" dirty="0">
                <a:latin typeface="Roboto"/>
              </a:rPr>
              <a:t>‘How people have been using blackness’ - they stop fighting stare at each other shake hands walk away </a:t>
            </a:r>
            <a:endParaRPr lang="en-GB" dirty="0"/>
          </a:p>
          <a:p>
            <a:r>
              <a:rPr lang="en-GB" dirty="0">
                <a:latin typeface="Roboto"/>
              </a:rPr>
              <a:t>‘From the Egyptians’ -  enter one black person and mixed  person who start fighting – white person watching summons white person and dressed exactly the same and doing the same thing</a:t>
            </a:r>
            <a:endParaRPr lang="en-GB" dirty="0"/>
          </a:p>
          <a:p>
            <a:r>
              <a:rPr lang="en-GB" dirty="0">
                <a:latin typeface="Roboto"/>
              </a:rPr>
              <a:t>‘Only once we work together’ - they stop stare walk off</a:t>
            </a:r>
            <a:endParaRPr lang="en-GB" dirty="0"/>
          </a:p>
          <a:p>
            <a:r>
              <a:rPr lang="en-GB" dirty="0">
                <a:latin typeface="Roboto"/>
              </a:rPr>
              <a:t>Trinity stands says the rest of piece to end it</a:t>
            </a:r>
          </a:p>
          <a:p>
            <a:endParaRPr lang="en-GB" dirty="0">
              <a:latin typeface="Roboto"/>
            </a:endParaRPr>
          </a:p>
          <a:p>
            <a:r>
              <a:rPr lang="en-GB" dirty="0">
                <a:latin typeface="Roboto"/>
              </a:rPr>
              <a:t>Yeah light skins are getting in – Luis not saying anything stood </a:t>
            </a:r>
            <a:r>
              <a:rPr lang="en-GB">
                <a:latin typeface="Roboto"/>
              </a:rPr>
              <a:t>behind Trinity.</a:t>
            </a:r>
            <a:endParaRPr lang="en-GB" dirty="0"/>
          </a:p>
          <a:p>
            <a:br>
              <a:rPr lang="en-GB" dirty="0"/>
            </a:br>
            <a:br>
              <a:rPr lang="en-GB" dirty="0"/>
            </a:br>
            <a:endParaRPr lang="en-US" dirty="0"/>
          </a:p>
        </p:txBody>
      </p:sp>
    </p:spTree>
    <p:extLst>
      <p:ext uri="{BB962C8B-B14F-4D97-AF65-F5344CB8AC3E}">
        <p14:creationId xmlns:p14="http://schemas.microsoft.com/office/powerpoint/2010/main" val="20533659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AnalogousFromRegularSeedRightStep">
      <a:dk1>
        <a:srgbClr val="000000"/>
      </a:dk1>
      <a:lt1>
        <a:srgbClr val="FFFFFF"/>
      </a:lt1>
      <a:dk2>
        <a:srgbClr val="412724"/>
      </a:dk2>
      <a:lt2>
        <a:srgbClr val="E2E8E4"/>
      </a:lt2>
      <a:accent1>
        <a:srgbClr val="D739AE"/>
      </a:accent1>
      <a:accent2>
        <a:srgbClr val="C5275A"/>
      </a:accent2>
      <a:accent3>
        <a:srgbClr val="D74839"/>
      </a:accent3>
      <a:accent4>
        <a:srgbClr val="C57827"/>
      </a:accent4>
      <a:accent5>
        <a:srgbClr val="B0A72F"/>
      </a:accent5>
      <a:accent6>
        <a:srgbClr val="81B223"/>
      </a:accent6>
      <a:hlink>
        <a:srgbClr val="31944B"/>
      </a:hlink>
      <a:folHlink>
        <a:srgbClr val="7F7F7F"/>
      </a:folHlink>
    </a:clrScheme>
    <a:fontScheme name="Slate">
      <a:majorFont>
        <a:latin typeface="Goudy Old Style"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oudy Old Style"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docProps/app.xml><?xml version="1.0" encoding="utf-8"?>
<Properties xmlns="http://schemas.openxmlformats.org/officeDocument/2006/extended-properties" xmlns:vt="http://schemas.openxmlformats.org/officeDocument/2006/docPropsVTypes">
  <TotalTime>7283</TotalTime>
  <Words>720</Words>
  <Application>Microsoft Macintosh PowerPoint</Application>
  <PresentationFormat>Widescreen</PresentationFormat>
  <Paragraphs>29</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Goudy Old Style</vt:lpstr>
      <vt:lpstr>Roboto</vt:lpstr>
      <vt:lpstr>Wingdings 2</vt:lpstr>
      <vt:lpstr>SlateVTI</vt:lpstr>
      <vt:lpstr>CLUB MELANIN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CLUB MELANIN</dc:title>
  <dc:creator>OLATUNBOSUN, BEATRICE (UG)</dc:creator>
  <cp:lastModifiedBy>OLATUNBOSUN, BEATRICE (UG)</cp:lastModifiedBy>
  <cp:revision>16</cp:revision>
  <dcterms:created xsi:type="dcterms:W3CDTF">2020-08-24T03:41:55Z</dcterms:created>
  <dcterms:modified xsi:type="dcterms:W3CDTF">2020-09-15T15:13:33Z</dcterms:modified>
</cp:coreProperties>
</file>